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7" r:id="rId2"/>
    <p:sldId id="271" r:id="rId3"/>
    <p:sldId id="272" r:id="rId4"/>
    <p:sldId id="273" r:id="rId5"/>
    <p:sldId id="270" r:id="rId6"/>
    <p:sldId id="274" r:id="rId7"/>
    <p:sldId id="275" r:id="rId8"/>
    <p:sldId id="260" r:id="rId9"/>
    <p:sldId id="267" r:id="rId10"/>
    <p:sldId id="268" r:id="rId11"/>
    <p:sldId id="276" r:id="rId12"/>
    <p:sldId id="269" r:id="rId13"/>
    <p:sldId id="258" r:id="rId14"/>
    <p:sldId id="259" r:id="rId15"/>
    <p:sldId id="262" r:id="rId16"/>
    <p:sldId id="261" r:id="rId17"/>
    <p:sldId id="263" r:id="rId18"/>
    <p:sldId id="264" r:id="rId19"/>
    <p:sldId id="265" r:id="rId20"/>
    <p:sldId id="26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91"/>
    <p:restoredTop sz="88099"/>
  </p:normalViewPr>
  <p:slideViewPr>
    <p:cSldViewPr snapToGrid="0" snapToObjects="1">
      <p:cViewPr varScale="1">
        <p:scale>
          <a:sx n="103" d="100"/>
          <a:sy n="103" d="100"/>
        </p:scale>
        <p:origin x="8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465815-3789-374F-9DBB-A1D0241AB0C0}" type="datetimeFigureOut">
              <a:rPr lang="en-CA" smtClean="0"/>
              <a:t>2022-06-08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DCFBE5-FFCE-5548-9563-1050B483D72B}" type="slidenum">
              <a:rPr lang="en-CA" smtClean="0"/>
              <a:t>‹#›</a:t>
            </a:fld>
            <a:endParaRPr lang="en-CA"/>
          </a:p>
        </p:txBody>
      </p:sp>
    </p:spTree>
    <p:extLst>
      <p:ext uri="{BB962C8B-B14F-4D97-AF65-F5344CB8AC3E}">
        <p14:creationId xmlns:p14="http://schemas.microsoft.com/office/powerpoint/2010/main" val="1246858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Lets start with why Urban Autonomous Navigation,</a:t>
            </a:r>
          </a:p>
          <a:p>
            <a:endParaRPr lang="en-CA" dirty="0"/>
          </a:p>
          <a:p>
            <a:r>
              <a:rPr lang="en-CA" dirty="0"/>
              <a:t>Well if we think of some of the more well known autonomously navigating products we might think of a robot vacuum that slowly makes it way around your house or we might think of the more sophisticated driverless cars that can safely transport people from one location to the next. But if we think of the environments these system are typically in -&gt;</a:t>
            </a:r>
          </a:p>
        </p:txBody>
      </p:sp>
      <p:sp>
        <p:nvSpPr>
          <p:cNvPr id="4" name="Slide Number Placeholder 3"/>
          <p:cNvSpPr>
            <a:spLocks noGrp="1"/>
          </p:cNvSpPr>
          <p:nvPr>
            <p:ph type="sldNum" sz="quarter" idx="5"/>
          </p:nvPr>
        </p:nvSpPr>
        <p:spPr/>
        <p:txBody>
          <a:bodyPr/>
          <a:lstStyle/>
          <a:p>
            <a:fld id="{C0DCFBE5-FFCE-5548-9563-1050B483D72B}" type="slidenum">
              <a:rPr lang="en-CA" smtClean="0"/>
              <a:t>2</a:t>
            </a:fld>
            <a:endParaRPr lang="en-CA"/>
          </a:p>
        </p:txBody>
      </p:sp>
    </p:spTree>
    <p:extLst>
      <p:ext uri="{BB962C8B-B14F-4D97-AF65-F5344CB8AC3E}">
        <p14:creationId xmlns:p14="http://schemas.microsoft.com/office/powerpoint/2010/main" val="1576398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Like an apartment or a house for the Vacuum or a highway for the car, we can see these systems take advantage of some limitations in the environment with the vacuum operating most often without people home and being inside it is physically bounded and cannot run away, while the car is also in a structured highway with lanes are direction of travel – lending to more predictable behaviour from the dynamic obstacles. -&gt; </a:t>
            </a:r>
          </a:p>
        </p:txBody>
      </p:sp>
      <p:sp>
        <p:nvSpPr>
          <p:cNvPr id="4" name="Slide Number Placeholder 3"/>
          <p:cNvSpPr>
            <a:spLocks noGrp="1"/>
          </p:cNvSpPr>
          <p:nvPr>
            <p:ph type="sldNum" sz="quarter" idx="5"/>
          </p:nvPr>
        </p:nvSpPr>
        <p:spPr/>
        <p:txBody>
          <a:bodyPr/>
          <a:lstStyle/>
          <a:p>
            <a:fld id="{C0DCFBE5-FFCE-5548-9563-1050B483D72B}" type="slidenum">
              <a:rPr lang="en-CA" smtClean="0"/>
              <a:t>3</a:t>
            </a:fld>
            <a:endParaRPr lang="en-CA"/>
          </a:p>
        </p:txBody>
      </p:sp>
    </p:spTree>
    <p:extLst>
      <p:ext uri="{BB962C8B-B14F-4D97-AF65-F5344CB8AC3E}">
        <p14:creationId xmlns:p14="http://schemas.microsoft.com/office/powerpoint/2010/main" val="3060976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But what if we wanted to have an autonomous system in a place like Aarhus’ </a:t>
            </a:r>
            <a:r>
              <a:rPr lang="da-DK" noProof="0" dirty="0"/>
              <a:t>Stor Torv</a:t>
            </a:r>
            <a:r>
              <a:rPr lang="en-CA" dirty="0"/>
              <a:t>, or somewhere in Copenhagen’s </a:t>
            </a:r>
            <a:r>
              <a:rPr lang="da-DK" noProof="0" dirty="0"/>
              <a:t>Indre By (Inner City)</a:t>
            </a:r>
          </a:p>
          <a:p>
            <a:r>
              <a:rPr lang="en-CA" noProof="0" dirty="0"/>
              <a:t>These environments have some structure with building and roads providing some physical boundaries, however these environments are built for humans with little structure in mind and we as humans don’t always follow the structure. </a:t>
            </a:r>
          </a:p>
        </p:txBody>
      </p:sp>
      <p:sp>
        <p:nvSpPr>
          <p:cNvPr id="4" name="Slide Number Placeholder 3"/>
          <p:cNvSpPr>
            <a:spLocks noGrp="1"/>
          </p:cNvSpPr>
          <p:nvPr>
            <p:ph type="sldNum" sz="quarter" idx="5"/>
          </p:nvPr>
        </p:nvSpPr>
        <p:spPr/>
        <p:txBody>
          <a:bodyPr/>
          <a:lstStyle/>
          <a:p>
            <a:fld id="{C0DCFBE5-FFCE-5548-9563-1050B483D72B}" type="slidenum">
              <a:rPr lang="en-CA" smtClean="0"/>
              <a:t>4</a:t>
            </a:fld>
            <a:endParaRPr lang="en-CA"/>
          </a:p>
        </p:txBody>
      </p:sp>
    </p:spTree>
    <p:extLst>
      <p:ext uri="{BB962C8B-B14F-4D97-AF65-F5344CB8AC3E}">
        <p14:creationId xmlns:p14="http://schemas.microsoft.com/office/powerpoint/2010/main" val="42516982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how should a robot like Capra’s </a:t>
            </a:r>
            <a:r>
              <a:rPr lang="en-CA" dirty="0" err="1"/>
              <a:t>Hircus</a:t>
            </a:r>
            <a:r>
              <a:rPr lang="en-CA" dirty="0"/>
              <a:t>, navigate and behave in these environments?</a:t>
            </a:r>
          </a:p>
        </p:txBody>
      </p:sp>
      <p:sp>
        <p:nvSpPr>
          <p:cNvPr id="4" name="Slide Number Placeholder 3"/>
          <p:cNvSpPr>
            <a:spLocks noGrp="1"/>
          </p:cNvSpPr>
          <p:nvPr>
            <p:ph type="sldNum" sz="quarter" idx="5"/>
          </p:nvPr>
        </p:nvSpPr>
        <p:spPr/>
        <p:txBody>
          <a:bodyPr/>
          <a:lstStyle/>
          <a:p>
            <a:fld id="{C0DCFBE5-FFCE-5548-9563-1050B483D72B}" type="slidenum">
              <a:rPr lang="en-CA" smtClean="0"/>
              <a:t>5</a:t>
            </a:fld>
            <a:endParaRPr lang="en-CA"/>
          </a:p>
        </p:txBody>
      </p:sp>
    </p:spTree>
    <p:extLst>
      <p:ext uri="{BB962C8B-B14F-4D97-AF65-F5344CB8AC3E}">
        <p14:creationId xmlns:p14="http://schemas.microsoft.com/office/powerpoint/2010/main" val="3008140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0DCFBE5-FFCE-5548-9563-1050B483D72B}" type="slidenum">
              <a:rPr lang="en-CA" smtClean="0"/>
              <a:t>13</a:t>
            </a:fld>
            <a:endParaRPr lang="en-CA"/>
          </a:p>
        </p:txBody>
      </p:sp>
    </p:spTree>
    <p:extLst>
      <p:ext uri="{BB962C8B-B14F-4D97-AF65-F5344CB8AC3E}">
        <p14:creationId xmlns:p14="http://schemas.microsoft.com/office/powerpoint/2010/main" val="3729505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D60F2-DD5E-A743-9085-5DA6B8B901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AC420AEB-FAF6-134C-A4E7-BEA6E7A52E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92A5BA6C-C91E-614D-BFBA-860049CDCAC5}"/>
              </a:ext>
            </a:extLst>
          </p:cNvPr>
          <p:cNvSpPr>
            <a:spLocks noGrp="1"/>
          </p:cNvSpPr>
          <p:nvPr>
            <p:ph type="dt" sz="half" idx="10"/>
          </p:nvPr>
        </p:nvSpPr>
        <p:spPr/>
        <p:txBody>
          <a:bodyPr/>
          <a:lstStyle/>
          <a:p>
            <a:fld id="{B9C295BC-FF37-6E4D-8C2E-A22FCA0E2496}" type="datetimeFigureOut">
              <a:rPr lang="en-CA" smtClean="0"/>
              <a:t>2022-06-08</a:t>
            </a:fld>
            <a:endParaRPr lang="en-CA"/>
          </a:p>
        </p:txBody>
      </p:sp>
      <p:sp>
        <p:nvSpPr>
          <p:cNvPr id="5" name="Footer Placeholder 4">
            <a:extLst>
              <a:ext uri="{FF2B5EF4-FFF2-40B4-BE49-F238E27FC236}">
                <a16:creationId xmlns:a16="http://schemas.microsoft.com/office/drawing/2014/main" id="{3B93BB9C-0C56-4540-BD82-97A448CA552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7540062-FC08-F24C-89EA-2BDDB23A5FB7}"/>
              </a:ext>
            </a:extLst>
          </p:cNvPr>
          <p:cNvSpPr>
            <a:spLocks noGrp="1"/>
          </p:cNvSpPr>
          <p:nvPr>
            <p:ph type="sldNum" sz="quarter" idx="12"/>
          </p:nvPr>
        </p:nvSpPr>
        <p:spPr/>
        <p:txBody>
          <a:bodyPr/>
          <a:lstStyle/>
          <a:p>
            <a:fld id="{02E6CB60-F624-7648-94D4-C8B0775C2F2C}" type="slidenum">
              <a:rPr lang="en-CA" smtClean="0"/>
              <a:t>‹#›</a:t>
            </a:fld>
            <a:endParaRPr lang="en-CA"/>
          </a:p>
        </p:txBody>
      </p:sp>
    </p:spTree>
    <p:extLst>
      <p:ext uri="{BB962C8B-B14F-4D97-AF65-F5344CB8AC3E}">
        <p14:creationId xmlns:p14="http://schemas.microsoft.com/office/powerpoint/2010/main" val="15820159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2A4E7-C5F5-AA46-9B54-A77B13C1369C}"/>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C511E256-5C2D-E748-ABDA-7C772BB53F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AFF506E-5460-474A-9795-D279570677BF}"/>
              </a:ext>
            </a:extLst>
          </p:cNvPr>
          <p:cNvSpPr>
            <a:spLocks noGrp="1"/>
          </p:cNvSpPr>
          <p:nvPr>
            <p:ph type="dt" sz="half" idx="10"/>
          </p:nvPr>
        </p:nvSpPr>
        <p:spPr/>
        <p:txBody>
          <a:bodyPr/>
          <a:lstStyle/>
          <a:p>
            <a:fld id="{B9C295BC-FF37-6E4D-8C2E-A22FCA0E2496}" type="datetimeFigureOut">
              <a:rPr lang="en-CA" smtClean="0"/>
              <a:t>2022-06-08</a:t>
            </a:fld>
            <a:endParaRPr lang="en-CA"/>
          </a:p>
        </p:txBody>
      </p:sp>
      <p:sp>
        <p:nvSpPr>
          <p:cNvPr id="5" name="Footer Placeholder 4">
            <a:extLst>
              <a:ext uri="{FF2B5EF4-FFF2-40B4-BE49-F238E27FC236}">
                <a16:creationId xmlns:a16="http://schemas.microsoft.com/office/drawing/2014/main" id="{2A97240E-7FE3-6C40-AD60-37FD724846C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8602CCC-5E81-8849-A648-E3E8B3D6FB4A}"/>
              </a:ext>
            </a:extLst>
          </p:cNvPr>
          <p:cNvSpPr>
            <a:spLocks noGrp="1"/>
          </p:cNvSpPr>
          <p:nvPr>
            <p:ph type="sldNum" sz="quarter" idx="12"/>
          </p:nvPr>
        </p:nvSpPr>
        <p:spPr/>
        <p:txBody>
          <a:bodyPr/>
          <a:lstStyle/>
          <a:p>
            <a:fld id="{02E6CB60-F624-7648-94D4-C8B0775C2F2C}" type="slidenum">
              <a:rPr lang="en-CA" smtClean="0"/>
              <a:t>‹#›</a:t>
            </a:fld>
            <a:endParaRPr lang="en-CA"/>
          </a:p>
        </p:txBody>
      </p:sp>
    </p:spTree>
    <p:extLst>
      <p:ext uri="{BB962C8B-B14F-4D97-AF65-F5344CB8AC3E}">
        <p14:creationId xmlns:p14="http://schemas.microsoft.com/office/powerpoint/2010/main" val="3733493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A2005F-5F60-754D-8222-01E74AF14B6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9A4367E7-19DD-A240-A22E-C56C0E4ADD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F898458-2D19-5C4F-A1FC-D0867BF223F7}"/>
              </a:ext>
            </a:extLst>
          </p:cNvPr>
          <p:cNvSpPr>
            <a:spLocks noGrp="1"/>
          </p:cNvSpPr>
          <p:nvPr>
            <p:ph type="dt" sz="half" idx="10"/>
          </p:nvPr>
        </p:nvSpPr>
        <p:spPr/>
        <p:txBody>
          <a:bodyPr/>
          <a:lstStyle/>
          <a:p>
            <a:fld id="{B9C295BC-FF37-6E4D-8C2E-A22FCA0E2496}" type="datetimeFigureOut">
              <a:rPr lang="en-CA" smtClean="0"/>
              <a:t>2022-06-08</a:t>
            </a:fld>
            <a:endParaRPr lang="en-CA"/>
          </a:p>
        </p:txBody>
      </p:sp>
      <p:sp>
        <p:nvSpPr>
          <p:cNvPr id="5" name="Footer Placeholder 4">
            <a:extLst>
              <a:ext uri="{FF2B5EF4-FFF2-40B4-BE49-F238E27FC236}">
                <a16:creationId xmlns:a16="http://schemas.microsoft.com/office/drawing/2014/main" id="{84D97514-E10F-CB47-898B-00F09C1C9F5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FCCBCC7-B8E4-C140-BF9C-AB1C25C689F3}"/>
              </a:ext>
            </a:extLst>
          </p:cNvPr>
          <p:cNvSpPr>
            <a:spLocks noGrp="1"/>
          </p:cNvSpPr>
          <p:nvPr>
            <p:ph type="sldNum" sz="quarter" idx="12"/>
          </p:nvPr>
        </p:nvSpPr>
        <p:spPr/>
        <p:txBody>
          <a:bodyPr/>
          <a:lstStyle/>
          <a:p>
            <a:fld id="{02E6CB60-F624-7648-94D4-C8B0775C2F2C}" type="slidenum">
              <a:rPr lang="en-CA" smtClean="0"/>
              <a:t>‹#›</a:t>
            </a:fld>
            <a:endParaRPr lang="en-CA"/>
          </a:p>
        </p:txBody>
      </p:sp>
    </p:spTree>
    <p:extLst>
      <p:ext uri="{BB962C8B-B14F-4D97-AF65-F5344CB8AC3E}">
        <p14:creationId xmlns:p14="http://schemas.microsoft.com/office/powerpoint/2010/main" val="2507904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3C014-A414-014F-AA2B-868D948250E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4FD3BBDE-EC84-FB4E-823A-9573BA4D3B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335D775-1450-3149-9435-4AFB9E9B8D36}"/>
              </a:ext>
            </a:extLst>
          </p:cNvPr>
          <p:cNvSpPr>
            <a:spLocks noGrp="1"/>
          </p:cNvSpPr>
          <p:nvPr>
            <p:ph type="dt" sz="half" idx="10"/>
          </p:nvPr>
        </p:nvSpPr>
        <p:spPr/>
        <p:txBody>
          <a:bodyPr/>
          <a:lstStyle/>
          <a:p>
            <a:fld id="{B9C295BC-FF37-6E4D-8C2E-A22FCA0E2496}" type="datetimeFigureOut">
              <a:rPr lang="en-CA" smtClean="0"/>
              <a:t>2022-06-08</a:t>
            </a:fld>
            <a:endParaRPr lang="en-CA"/>
          </a:p>
        </p:txBody>
      </p:sp>
      <p:sp>
        <p:nvSpPr>
          <p:cNvPr id="5" name="Footer Placeholder 4">
            <a:extLst>
              <a:ext uri="{FF2B5EF4-FFF2-40B4-BE49-F238E27FC236}">
                <a16:creationId xmlns:a16="http://schemas.microsoft.com/office/drawing/2014/main" id="{35348B0F-1667-7A4C-B6C3-7B23CA552A3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061DA5E-16FA-5B48-BE51-CE2FAAE364D7}"/>
              </a:ext>
            </a:extLst>
          </p:cNvPr>
          <p:cNvSpPr>
            <a:spLocks noGrp="1"/>
          </p:cNvSpPr>
          <p:nvPr>
            <p:ph type="sldNum" sz="quarter" idx="12"/>
          </p:nvPr>
        </p:nvSpPr>
        <p:spPr/>
        <p:txBody>
          <a:bodyPr/>
          <a:lstStyle/>
          <a:p>
            <a:fld id="{02E6CB60-F624-7648-94D4-C8B0775C2F2C}" type="slidenum">
              <a:rPr lang="en-CA" smtClean="0"/>
              <a:t>‹#›</a:t>
            </a:fld>
            <a:endParaRPr lang="en-CA"/>
          </a:p>
        </p:txBody>
      </p:sp>
    </p:spTree>
    <p:extLst>
      <p:ext uri="{BB962C8B-B14F-4D97-AF65-F5344CB8AC3E}">
        <p14:creationId xmlns:p14="http://schemas.microsoft.com/office/powerpoint/2010/main" val="241244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74D2-2D3A-BE4A-B909-C9F65E7975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E8A1574E-9F74-234C-B2C9-8EB10FB3C2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08B170F-C295-7D44-B2D5-30682B3FB646}"/>
              </a:ext>
            </a:extLst>
          </p:cNvPr>
          <p:cNvSpPr>
            <a:spLocks noGrp="1"/>
          </p:cNvSpPr>
          <p:nvPr>
            <p:ph type="dt" sz="half" idx="10"/>
          </p:nvPr>
        </p:nvSpPr>
        <p:spPr/>
        <p:txBody>
          <a:bodyPr/>
          <a:lstStyle/>
          <a:p>
            <a:fld id="{B9C295BC-FF37-6E4D-8C2E-A22FCA0E2496}" type="datetimeFigureOut">
              <a:rPr lang="en-CA" smtClean="0"/>
              <a:t>2022-06-08</a:t>
            </a:fld>
            <a:endParaRPr lang="en-CA"/>
          </a:p>
        </p:txBody>
      </p:sp>
      <p:sp>
        <p:nvSpPr>
          <p:cNvPr id="5" name="Footer Placeholder 4">
            <a:extLst>
              <a:ext uri="{FF2B5EF4-FFF2-40B4-BE49-F238E27FC236}">
                <a16:creationId xmlns:a16="http://schemas.microsoft.com/office/drawing/2014/main" id="{290565C4-841B-4C42-99EE-3BF9B3F0FEC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DE3D497-AA89-1647-A04E-87C4C3459C46}"/>
              </a:ext>
            </a:extLst>
          </p:cNvPr>
          <p:cNvSpPr>
            <a:spLocks noGrp="1"/>
          </p:cNvSpPr>
          <p:nvPr>
            <p:ph type="sldNum" sz="quarter" idx="12"/>
          </p:nvPr>
        </p:nvSpPr>
        <p:spPr/>
        <p:txBody>
          <a:bodyPr/>
          <a:lstStyle/>
          <a:p>
            <a:fld id="{02E6CB60-F624-7648-94D4-C8B0775C2F2C}" type="slidenum">
              <a:rPr lang="en-CA" smtClean="0"/>
              <a:t>‹#›</a:t>
            </a:fld>
            <a:endParaRPr lang="en-CA"/>
          </a:p>
        </p:txBody>
      </p:sp>
    </p:spTree>
    <p:extLst>
      <p:ext uri="{BB962C8B-B14F-4D97-AF65-F5344CB8AC3E}">
        <p14:creationId xmlns:p14="http://schemas.microsoft.com/office/powerpoint/2010/main" val="501171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26F52-4CFE-644E-801A-A62C901DD70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6E167B6A-86AF-EC47-A17D-D02C1EBF98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DD80FEC8-6360-AB45-AA5F-8752D1A2B4C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314C2B48-D3BD-BF4F-BAA1-D595880491D8}"/>
              </a:ext>
            </a:extLst>
          </p:cNvPr>
          <p:cNvSpPr>
            <a:spLocks noGrp="1"/>
          </p:cNvSpPr>
          <p:nvPr>
            <p:ph type="dt" sz="half" idx="10"/>
          </p:nvPr>
        </p:nvSpPr>
        <p:spPr/>
        <p:txBody>
          <a:bodyPr/>
          <a:lstStyle/>
          <a:p>
            <a:fld id="{B9C295BC-FF37-6E4D-8C2E-A22FCA0E2496}" type="datetimeFigureOut">
              <a:rPr lang="en-CA" smtClean="0"/>
              <a:t>2022-06-08</a:t>
            </a:fld>
            <a:endParaRPr lang="en-CA"/>
          </a:p>
        </p:txBody>
      </p:sp>
      <p:sp>
        <p:nvSpPr>
          <p:cNvPr id="6" name="Footer Placeholder 5">
            <a:extLst>
              <a:ext uri="{FF2B5EF4-FFF2-40B4-BE49-F238E27FC236}">
                <a16:creationId xmlns:a16="http://schemas.microsoft.com/office/drawing/2014/main" id="{55BC3740-043E-9D41-8F11-F32FD954977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92AFCB5-594A-BB46-B7E6-5EE18BF85E21}"/>
              </a:ext>
            </a:extLst>
          </p:cNvPr>
          <p:cNvSpPr>
            <a:spLocks noGrp="1"/>
          </p:cNvSpPr>
          <p:nvPr>
            <p:ph type="sldNum" sz="quarter" idx="12"/>
          </p:nvPr>
        </p:nvSpPr>
        <p:spPr/>
        <p:txBody>
          <a:bodyPr/>
          <a:lstStyle/>
          <a:p>
            <a:fld id="{02E6CB60-F624-7648-94D4-C8B0775C2F2C}" type="slidenum">
              <a:rPr lang="en-CA" smtClean="0"/>
              <a:t>‹#›</a:t>
            </a:fld>
            <a:endParaRPr lang="en-CA"/>
          </a:p>
        </p:txBody>
      </p:sp>
    </p:spTree>
    <p:extLst>
      <p:ext uri="{BB962C8B-B14F-4D97-AF65-F5344CB8AC3E}">
        <p14:creationId xmlns:p14="http://schemas.microsoft.com/office/powerpoint/2010/main" val="573937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63A55-FE7D-644E-8C3C-B49D3DA4A3C9}"/>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4164FC8D-5D2B-C543-999A-61B2E925AF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52AF1F1-8C00-E14A-91D3-8C4E4D20448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38011E78-B543-BC40-9D98-83103371A5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FE3C66-79BF-8B4C-AFA0-9FEF053CF7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6491C2C6-1911-4742-978A-63A134FA8D4B}"/>
              </a:ext>
            </a:extLst>
          </p:cNvPr>
          <p:cNvSpPr>
            <a:spLocks noGrp="1"/>
          </p:cNvSpPr>
          <p:nvPr>
            <p:ph type="dt" sz="half" idx="10"/>
          </p:nvPr>
        </p:nvSpPr>
        <p:spPr/>
        <p:txBody>
          <a:bodyPr/>
          <a:lstStyle/>
          <a:p>
            <a:fld id="{B9C295BC-FF37-6E4D-8C2E-A22FCA0E2496}" type="datetimeFigureOut">
              <a:rPr lang="en-CA" smtClean="0"/>
              <a:t>2022-06-08</a:t>
            </a:fld>
            <a:endParaRPr lang="en-CA"/>
          </a:p>
        </p:txBody>
      </p:sp>
      <p:sp>
        <p:nvSpPr>
          <p:cNvPr id="8" name="Footer Placeholder 7">
            <a:extLst>
              <a:ext uri="{FF2B5EF4-FFF2-40B4-BE49-F238E27FC236}">
                <a16:creationId xmlns:a16="http://schemas.microsoft.com/office/drawing/2014/main" id="{6E5BFCAC-FEF7-7D4D-AF3F-66E622E961B5}"/>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93D986EF-CA3A-1E4B-87FB-25B54A85F016}"/>
              </a:ext>
            </a:extLst>
          </p:cNvPr>
          <p:cNvSpPr>
            <a:spLocks noGrp="1"/>
          </p:cNvSpPr>
          <p:nvPr>
            <p:ph type="sldNum" sz="quarter" idx="12"/>
          </p:nvPr>
        </p:nvSpPr>
        <p:spPr/>
        <p:txBody>
          <a:bodyPr/>
          <a:lstStyle/>
          <a:p>
            <a:fld id="{02E6CB60-F624-7648-94D4-C8B0775C2F2C}" type="slidenum">
              <a:rPr lang="en-CA" smtClean="0"/>
              <a:t>‹#›</a:t>
            </a:fld>
            <a:endParaRPr lang="en-CA"/>
          </a:p>
        </p:txBody>
      </p:sp>
    </p:spTree>
    <p:extLst>
      <p:ext uri="{BB962C8B-B14F-4D97-AF65-F5344CB8AC3E}">
        <p14:creationId xmlns:p14="http://schemas.microsoft.com/office/powerpoint/2010/main" val="2856339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4760E-9E9D-1D44-BC9E-5DE357C342CD}"/>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F805B4DD-9B5A-F445-9BDE-D618B48BD2AB}"/>
              </a:ext>
            </a:extLst>
          </p:cNvPr>
          <p:cNvSpPr>
            <a:spLocks noGrp="1"/>
          </p:cNvSpPr>
          <p:nvPr>
            <p:ph type="dt" sz="half" idx="10"/>
          </p:nvPr>
        </p:nvSpPr>
        <p:spPr/>
        <p:txBody>
          <a:bodyPr/>
          <a:lstStyle/>
          <a:p>
            <a:fld id="{B9C295BC-FF37-6E4D-8C2E-A22FCA0E2496}" type="datetimeFigureOut">
              <a:rPr lang="en-CA" smtClean="0"/>
              <a:t>2022-06-08</a:t>
            </a:fld>
            <a:endParaRPr lang="en-CA"/>
          </a:p>
        </p:txBody>
      </p:sp>
      <p:sp>
        <p:nvSpPr>
          <p:cNvPr id="4" name="Footer Placeholder 3">
            <a:extLst>
              <a:ext uri="{FF2B5EF4-FFF2-40B4-BE49-F238E27FC236}">
                <a16:creationId xmlns:a16="http://schemas.microsoft.com/office/drawing/2014/main" id="{6339E3C5-251A-A047-BE24-638781829F04}"/>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0F74EC0D-7BA2-0A41-A4E9-B7B8C475A495}"/>
              </a:ext>
            </a:extLst>
          </p:cNvPr>
          <p:cNvSpPr>
            <a:spLocks noGrp="1"/>
          </p:cNvSpPr>
          <p:nvPr>
            <p:ph type="sldNum" sz="quarter" idx="12"/>
          </p:nvPr>
        </p:nvSpPr>
        <p:spPr/>
        <p:txBody>
          <a:bodyPr/>
          <a:lstStyle/>
          <a:p>
            <a:fld id="{02E6CB60-F624-7648-94D4-C8B0775C2F2C}" type="slidenum">
              <a:rPr lang="en-CA" smtClean="0"/>
              <a:t>‹#›</a:t>
            </a:fld>
            <a:endParaRPr lang="en-CA"/>
          </a:p>
        </p:txBody>
      </p:sp>
    </p:spTree>
    <p:extLst>
      <p:ext uri="{BB962C8B-B14F-4D97-AF65-F5344CB8AC3E}">
        <p14:creationId xmlns:p14="http://schemas.microsoft.com/office/powerpoint/2010/main" val="2655047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1C6B11-F4F3-1347-B68B-120D2D3F1F8A}"/>
              </a:ext>
            </a:extLst>
          </p:cNvPr>
          <p:cNvSpPr>
            <a:spLocks noGrp="1"/>
          </p:cNvSpPr>
          <p:nvPr>
            <p:ph type="dt" sz="half" idx="10"/>
          </p:nvPr>
        </p:nvSpPr>
        <p:spPr/>
        <p:txBody>
          <a:bodyPr/>
          <a:lstStyle/>
          <a:p>
            <a:fld id="{B9C295BC-FF37-6E4D-8C2E-A22FCA0E2496}" type="datetimeFigureOut">
              <a:rPr lang="en-CA" smtClean="0"/>
              <a:t>2022-06-08</a:t>
            </a:fld>
            <a:endParaRPr lang="en-CA"/>
          </a:p>
        </p:txBody>
      </p:sp>
      <p:sp>
        <p:nvSpPr>
          <p:cNvPr id="3" name="Footer Placeholder 2">
            <a:extLst>
              <a:ext uri="{FF2B5EF4-FFF2-40B4-BE49-F238E27FC236}">
                <a16:creationId xmlns:a16="http://schemas.microsoft.com/office/drawing/2014/main" id="{4ECBBA38-1867-7049-A550-328EEF1CD635}"/>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B6A68423-8365-BD4F-B043-7507ACA9D809}"/>
              </a:ext>
            </a:extLst>
          </p:cNvPr>
          <p:cNvSpPr>
            <a:spLocks noGrp="1"/>
          </p:cNvSpPr>
          <p:nvPr>
            <p:ph type="sldNum" sz="quarter" idx="12"/>
          </p:nvPr>
        </p:nvSpPr>
        <p:spPr/>
        <p:txBody>
          <a:bodyPr/>
          <a:lstStyle/>
          <a:p>
            <a:fld id="{02E6CB60-F624-7648-94D4-C8B0775C2F2C}" type="slidenum">
              <a:rPr lang="en-CA" smtClean="0"/>
              <a:t>‹#›</a:t>
            </a:fld>
            <a:endParaRPr lang="en-CA"/>
          </a:p>
        </p:txBody>
      </p:sp>
    </p:spTree>
    <p:extLst>
      <p:ext uri="{BB962C8B-B14F-4D97-AF65-F5344CB8AC3E}">
        <p14:creationId xmlns:p14="http://schemas.microsoft.com/office/powerpoint/2010/main" val="4197124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C4AC6-D722-6740-98AF-82B46CD567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19D084D6-6B94-A44A-B2B2-61B1335497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437157A5-7E56-DB45-AFDE-863CF036AC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C64C8C-791F-0F4D-AD25-E41484E8E10B}"/>
              </a:ext>
            </a:extLst>
          </p:cNvPr>
          <p:cNvSpPr>
            <a:spLocks noGrp="1"/>
          </p:cNvSpPr>
          <p:nvPr>
            <p:ph type="dt" sz="half" idx="10"/>
          </p:nvPr>
        </p:nvSpPr>
        <p:spPr/>
        <p:txBody>
          <a:bodyPr/>
          <a:lstStyle/>
          <a:p>
            <a:fld id="{B9C295BC-FF37-6E4D-8C2E-A22FCA0E2496}" type="datetimeFigureOut">
              <a:rPr lang="en-CA" smtClean="0"/>
              <a:t>2022-06-08</a:t>
            </a:fld>
            <a:endParaRPr lang="en-CA"/>
          </a:p>
        </p:txBody>
      </p:sp>
      <p:sp>
        <p:nvSpPr>
          <p:cNvPr id="6" name="Footer Placeholder 5">
            <a:extLst>
              <a:ext uri="{FF2B5EF4-FFF2-40B4-BE49-F238E27FC236}">
                <a16:creationId xmlns:a16="http://schemas.microsoft.com/office/drawing/2014/main" id="{BD67EFC3-EDB3-9742-A0D2-1345CFC7B3E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F070269-79CC-E14C-9974-B4204971FFF6}"/>
              </a:ext>
            </a:extLst>
          </p:cNvPr>
          <p:cNvSpPr>
            <a:spLocks noGrp="1"/>
          </p:cNvSpPr>
          <p:nvPr>
            <p:ph type="sldNum" sz="quarter" idx="12"/>
          </p:nvPr>
        </p:nvSpPr>
        <p:spPr/>
        <p:txBody>
          <a:bodyPr/>
          <a:lstStyle/>
          <a:p>
            <a:fld id="{02E6CB60-F624-7648-94D4-C8B0775C2F2C}" type="slidenum">
              <a:rPr lang="en-CA" smtClean="0"/>
              <a:t>‹#›</a:t>
            </a:fld>
            <a:endParaRPr lang="en-CA"/>
          </a:p>
        </p:txBody>
      </p:sp>
    </p:spTree>
    <p:extLst>
      <p:ext uri="{BB962C8B-B14F-4D97-AF65-F5344CB8AC3E}">
        <p14:creationId xmlns:p14="http://schemas.microsoft.com/office/powerpoint/2010/main" val="3039936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9E9F6-0198-E94D-A825-C1F138DECE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C0CCF0FE-A098-F04C-913F-AB854E334A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FD0A1F74-E9C1-6741-8BAE-12E2AB4D31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FC21C2-4C43-174C-9082-16220B172D96}"/>
              </a:ext>
            </a:extLst>
          </p:cNvPr>
          <p:cNvSpPr>
            <a:spLocks noGrp="1"/>
          </p:cNvSpPr>
          <p:nvPr>
            <p:ph type="dt" sz="half" idx="10"/>
          </p:nvPr>
        </p:nvSpPr>
        <p:spPr/>
        <p:txBody>
          <a:bodyPr/>
          <a:lstStyle/>
          <a:p>
            <a:fld id="{B9C295BC-FF37-6E4D-8C2E-A22FCA0E2496}" type="datetimeFigureOut">
              <a:rPr lang="en-CA" smtClean="0"/>
              <a:t>2022-06-08</a:t>
            </a:fld>
            <a:endParaRPr lang="en-CA"/>
          </a:p>
        </p:txBody>
      </p:sp>
      <p:sp>
        <p:nvSpPr>
          <p:cNvPr id="6" name="Footer Placeholder 5">
            <a:extLst>
              <a:ext uri="{FF2B5EF4-FFF2-40B4-BE49-F238E27FC236}">
                <a16:creationId xmlns:a16="http://schemas.microsoft.com/office/drawing/2014/main" id="{62C3949E-8C4A-1546-AAE2-ED4D5ED4042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B1A561BD-B91F-5F4E-8C15-5763AE989596}"/>
              </a:ext>
            </a:extLst>
          </p:cNvPr>
          <p:cNvSpPr>
            <a:spLocks noGrp="1"/>
          </p:cNvSpPr>
          <p:nvPr>
            <p:ph type="sldNum" sz="quarter" idx="12"/>
          </p:nvPr>
        </p:nvSpPr>
        <p:spPr/>
        <p:txBody>
          <a:bodyPr/>
          <a:lstStyle/>
          <a:p>
            <a:fld id="{02E6CB60-F624-7648-94D4-C8B0775C2F2C}" type="slidenum">
              <a:rPr lang="en-CA" smtClean="0"/>
              <a:t>‹#›</a:t>
            </a:fld>
            <a:endParaRPr lang="en-CA"/>
          </a:p>
        </p:txBody>
      </p:sp>
    </p:spTree>
    <p:extLst>
      <p:ext uri="{BB962C8B-B14F-4D97-AF65-F5344CB8AC3E}">
        <p14:creationId xmlns:p14="http://schemas.microsoft.com/office/powerpoint/2010/main" val="2201649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DEEA1A-4563-8648-BD24-333F5CD73B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5D993BF-7FF0-B046-B1B6-13DDCF5415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7EBB6D5-EC64-4B42-80F1-B66DFF3D65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C295BC-FF37-6E4D-8C2E-A22FCA0E2496}" type="datetimeFigureOut">
              <a:rPr lang="en-CA" smtClean="0"/>
              <a:t>2022-06-08</a:t>
            </a:fld>
            <a:endParaRPr lang="en-CA"/>
          </a:p>
        </p:txBody>
      </p:sp>
      <p:sp>
        <p:nvSpPr>
          <p:cNvPr id="5" name="Footer Placeholder 4">
            <a:extLst>
              <a:ext uri="{FF2B5EF4-FFF2-40B4-BE49-F238E27FC236}">
                <a16:creationId xmlns:a16="http://schemas.microsoft.com/office/drawing/2014/main" id="{ABB2B517-37A9-C249-9822-F425CBD232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FF0F615B-895B-774B-BC06-2F9E011856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E6CB60-F624-7648-94D4-C8B0775C2F2C}" type="slidenum">
              <a:rPr lang="en-CA" smtClean="0"/>
              <a:t>‹#›</a:t>
            </a:fld>
            <a:endParaRPr lang="en-CA"/>
          </a:p>
        </p:txBody>
      </p:sp>
    </p:spTree>
    <p:extLst>
      <p:ext uri="{BB962C8B-B14F-4D97-AF65-F5344CB8AC3E}">
        <p14:creationId xmlns:p14="http://schemas.microsoft.com/office/powerpoint/2010/main" val="15799262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8F966-61A3-4E49-A150-CD012A6DE63E}"/>
              </a:ext>
            </a:extLst>
          </p:cNvPr>
          <p:cNvSpPr>
            <a:spLocks noGrp="1"/>
          </p:cNvSpPr>
          <p:nvPr>
            <p:ph type="ctrTitle"/>
          </p:nvPr>
        </p:nvSpPr>
        <p:spPr/>
        <p:txBody>
          <a:bodyPr>
            <a:normAutofit fontScale="90000"/>
          </a:bodyPr>
          <a:lstStyle/>
          <a:p>
            <a:r>
              <a:rPr lang="en-CA" dirty="0"/>
              <a:t>Autonomous Urban Environment Navigation</a:t>
            </a:r>
            <a:br>
              <a:rPr lang="en-CA" dirty="0"/>
            </a:br>
            <a:r>
              <a:rPr lang="en-CA" dirty="0"/>
              <a:t>Using Reinforcement Learning</a:t>
            </a:r>
          </a:p>
        </p:txBody>
      </p:sp>
      <p:sp>
        <p:nvSpPr>
          <p:cNvPr id="3" name="Subtitle 2">
            <a:extLst>
              <a:ext uri="{FF2B5EF4-FFF2-40B4-BE49-F238E27FC236}">
                <a16:creationId xmlns:a16="http://schemas.microsoft.com/office/drawing/2014/main" id="{D1CC7E3F-3179-3D4B-A485-A66AA38EDEAF}"/>
              </a:ext>
            </a:extLst>
          </p:cNvPr>
          <p:cNvSpPr>
            <a:spLocks noGrp="1"/>
          </p:cNvSpPr>
          <p:nvPr>
            <p:ph type="subTitle" idx="1"/>
          </p:nvPr>
        </p:nvSpPr>
        <p:spPr>
          <a:xfrm>
            <a:off x="1524000" y="3602038"/>
            <a:ext cx="9144000" cy="475110"/>
          </a:xfrm>
        </p:spPr>
        <p:txBody>
          <a:bodyPr/>
          <a:lstStyle/>
          <a:p>
            <a:r>
              <a:rPr lang="en-CA" dirty="0"/>
              <a:t>Nathan Durocher</a:t>
            </a:r>
          </a:p>
        </p:txBody>
      </p:sp>
    </p:spTree>
    <p:extLst>
      <p:ext uri="{BB962C8B-B14F-4D97-AF65-F5344CB8AC3E}">
        <p14:creationId xmlns:p14="http://schemas.microsoft.com/office/powerpoint/2010/main" val="2949918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D3F8B3C-3792-CBD0-90FD-EE57F77D034F}"/>
              </a:ext>
            </a:extLst>
          </p:cNvPr>
          <p:cNvPicPr>
            <a:picLocks noChangeAspect="1"/>
          </p:cNvPicPr>
          <p:nvPr/>
        </p:nvPicPr>
        <p:blipFill>
          <a:blip r:embed="rId2"/>
          <a:stretch>
            <a:fillRect/>
          </a:stretch>
        </p:blipFill>
        <p:spPr>
          <a:xfrm>
            <a:off x="1472342" y="1127976"/>
            <a:ext cx="8919690" cy="5364899"/>
          </a:xfrm>
          <a:prstGeom prst="rect">
            <a:avLst/>
          </a:prstGeom>
        </p:spPr>
      </p:pic>
      <p:sp>
        <p:nvSpPr>
          <p:cNvPr id="15" name="Title 1">
            <a:extLst>
              <a:ext uri="{FF2B5EF4-FFF2-40B4-BE49-F238E27FC236}">
                <a16:creationId xmlns:a16="http://schemas.microsoft.com/office/drawing/2014/main" id="{A11A4141-9EB9-F0AC-DDAE-F6F9147F3864}"/>
              </a:ext>
            </a:extLst>
          </p:cNvPr>
          <p:cNvSpPr>
            <a:spLocks noGrp="1"/>
          </p:cNvSpPr>
          <p:nvPr>
            <p:ph type="title"/>
          </p:nvPr>
        </p:nvSpPr>
        <p:spPr>
          <a:xfrm>
            <a:off x="838200" y="365125"/>
            <a:ext cx="10515600" cy="1325563"/>
          </a:xfrm>
        </p:spPr>
        <p:txBody>
          <a:bodyPr/>
          <a:lstStyle/>
          <a:p>
            <a:r>
              <a:rPr lang="en-CA" dirty="0"/>
              <a:t>HERDR</a:t>
            </a:r>
          </a:p>
        </p:txBody>
      </p:sp>
    </p:spTree>
    <p:extLst>
      <p:ext uri="{BB962C8B-B14F-4D97-AF65-F5344CB8AC3E}">
        <p14:creationId xmlns:p14="http://schemas.microsoft.com/office/powerpoint/2010/main" val="539826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DD64EF7-2F38-4C6D-D20F-3CC6C4BBA293}"/>
              </a:ext>
            </a:extLst>
          </p:cNvPr>
          <p:cNvPicPr>
            <a:picLocks noGrp="1" noChangeAspect="1"/>
          </p:cNvPicPr>
          <p:nvPr>
            <p:ph idx="1"/>
          </p:nvPr>
        </p:nvPicPr>
        <p:blipFill>
          <a:blip r:embed="rId2"/>
          <a:stretch>
            <a:fillRect/>
          </a:stretch>
        </p:blipFill>
        <p:spPr>
          <a:xfrm>
            <a:off x="603422" y="1919567"/>
            <a:ext cx="10515600" cy="4163453"/>
          </a:xfrm>
        </p:spPr>
      </p:pic>
      <p:pic>
        <p:nvPicPr>
          <p:cNvPr id="7" name="Picture 6">
            <a:extLst>
              <a:ext uri="{FF2B5EF4-FFF2-40B4-BE49-F238E27FC236}">
                <a16:creationId xmlns:a16="http://schemas.microsoft.com/office/drawing/2014/main" id="{8A7F4708-779A-4287-99B8-6BF28B92CAFB}"/>
              </a:ext>
            </a:extLst>
          </p:cNvPr>
          <p:cNvPicPr>
            <a:picLocks noChangeAspect="1"/>
          </p:cNvPicPr>
          <p:nvPr/>
        </p:nvPicPr>
        <p:blipFill>
          <a:blip r:embed="rId3"/>
          <a:stretch>
            <a:fillRect/>
          </a:stretch>
        </p:blipFill>
        <p:spPr>
          <a:xfrm>
            <a:off x="11268312" y="1919567"/>
            <a:ext cx="640531" cy="4163454"/>
          </a:xfrm>
          <a:prstGeom prst="rect">
            <a:avLst/>
          </a:prstGeom>
        </p:spPr>
      </p:pic>
      <p:sp>
        <p:nvSpPr>
          <p:cNvPr id="9" name="Title 1">
            <a:extLst>
              <a:ext uri="{FF2B5EF4-FFF2-40B4-BE49-F238E27FC236}">
                <a16:creationId xmlns:a16="http://schemas.microsoft.com/office/drawing/2014/main" id="{769EC74F-B600-3FE9-1F98-E3C8CA4DAC31}"/>
              </a:ext>
            </a:extLst>
          </p:cNvPr>
          <p:cNvSpPr>
            <a:spLocks noGrp="1"/>
          </p:cNvSpPr>
          <p:nvPr>
            <p:ph type="title"/>
          </p:nvPr>
        </p:nvSpPr>
        <p:spPr>
          <a:xfrm>
            <a:off x="838200" y="365125"/>
            <a:ext cx="10515600" cy="1325563"/>
          </a:xfrm>
        </p:spPr>
        <p:txBody>
          <a:bodyPr/>
          <a:lstStyle/>
          <a:p>
            <a:r>
              <a:rPr lang="en-CA" dirty="0"/>
              <a:t>Action Planner</a:t>
            </a:r>
          </a:p>
        </p:txBody>
      </p:sp>
    </p:spTree>
    <p:extLst>
      <p:ext uri="{BB962C8B-B14F-4D97-AF65-F5344CB8AC3E}">
        <p14:creationId xmlns:p14="http://schemas.microsoft.com/office/powerpoint/2010/main" val="33288104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8B888-3FAA-FE49-97A1-B694D6251292}"/>
              </a:ext>
            </a:extLst>
          </p:cNvPr>
          <p:cNvSpPr>
            <a:spLocks noGrp="1"/>
          </p:cNvSpPr>
          <p:nvPr>
            <p:ph type="title"/>
          </p:nvPr>
        </p:nvSpPr>
        <p:spPr/>
        <p:txBody>
          <a:bodyPr/>
          <a:lstStyle/>
          <a:p>
            <a:r>
              <a:rPr lang="en-CA" dirty="0"/>
              <a:t>Model</a:t>
            </a:r>
          </a:p>
        </p:txBody>
      </p:sp>
      <p:pic>
        <p:nvPicPr>
          <p:cNvPr id="5" name="Content Placeholder 4">
            <a:extLst>
              <a:ext uri="{FF2B5EF4-FFF2-40B4-BE49-F238E27FC236}">
                <a16:creationId xmlns:a16="http://schemas.microsoft.com/office/drawing/2014/main" id="{4033CDAF-E618-108B-B75A-5BD9F59FB772}"/>
              </a:ext>
            </a:extLst>
          </p:cNvPr>
          <p:cNvPicPr>
            <a:picLocks noGrp="1" noChangeAspect="1"/>
          </p:cNvPicPr>
          <p:nvPr>
            <p:ph idx="1"/>
          </p:nvPr>
        </p:nvPicPr>
        <p:blipFill>
          <a:blip r:embed="rId2"/>
          <a:stretch>
            <a:fillRect/>
          </a:stretch>
        </p:blipFill>
        <p:spPr>
          <a:xfrm>
            <a:off x="1717589" y="1032549"/>
            <a:ext cx="8526164" cy="5460326"/>
          </a:xfrm>
        </p:spPr>
      </p:pic>
    </p:spTree>
    <p:extLst>
      <p:ext uri="{BB962C8B-B14F-4D97-AF65-F5344CB8AC3E}">
        <p14:creationId xmlns:p14="http://schemas.microsoft.com/office/powerpoint/2010/main" val="2577477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learance.mp4" descr="clearance.mp4">
            <a:hlinkClick r:id="" action="ppaction://media"/>
            <a:extLst>
              <a:ext uri="{FF2B5EF4-FFF2-40B4-BE49-F238E27FC236}">
                <a16:creationId xmlns:a16="http://schemas.microsoft.com/office/drawing/2014/main" id="{CC42DE37-7756-1B43-98DC-4DD6FE6A36A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3512" t="5998" r="12130" b="4176"/>
          <a:stretch/>
        </p:blipFill>
        <p:spPr>
          <a:xfrm>
            <a:off x="2172729" y="383059"/>
            <a:ext cx="7846541" cy="6091881"/>
          </a:xfrm>
          <a:prstGeom prst="rect">
            <a:avLst/>
          </a:prstGeom>
        </p:spPr>
      </p:pic>
    </p:spTree>
    <p:extLst>
      <p:ext uri="{BB962C8B-B14F-4D97-AF65-F5344CB8AC3E}">
        <p14:creationId xmlns:p14="http://schemas.microsoft.com/office/powerpoint/2010/main" val="70542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8B8E7B-E9E5-BD48-AFF9-DA806CBE4F51}"/>
              </a:ext>
            </a:extLst>
          </p:cNvPr>
          <p:cNvPicPr>
            <a:picLocks noChangeAspect="1"/>
          </p:cNvPicPr>
          <p:nvPr/>
        </p:nvPicPr>
        <p:blipFill>
          <a:blip r:embed="rId2"/>
          <a:stretch>
            <a:fillRect/>
          </a:stretch>
        </p:blipFill>
        <p:spPr>
          <a:xfrm>
            <a:off x="0" y="963995"/>
            <a:ext cx="6511962" cy="5100174"/>
          </a:xfrm>
          <a:prstGeom prst="rect">
            <a:avLst/>
          </a:prstGeom>
        </p:spPr>
      </p:pic>
      <p:pic>
        <p:nvPicPr>
          <p:cNvPr id="7" name="Picture 6">
            <a:extLst>
              <a:ext uri="{FF2B5EF4-FFF2-40B4-BE49-F238E27FC236}">
                <a16:creationId xmlns:a16="http://schemas.microsoft.com/office/drawing/2014/main" id="{169F9671-2830-274A-9ACB-0315DDA75B7A}"/>
              </a:ext>
            </a:extLst>
          </p:cNvPr>
          <p:cNvPicPr>
            <a:picLocks noChangeAspect="1"/>
          </p:cNvPicPr>
          <p:nvPr/>
        </p:nvPicPr>
        <p:blipFill>
          <a:blip r:embed="rId3"/>
          <a:stretch>
            <a:fillRect/>
          </a:stretch>
        </p:blipFill>
        <p:spPr>
          <a:xfrm>
            <a:off x="5680038" y="963995"/>
            <a:ext cx="6511962" cy="5100174"/>
          </a:xfrm>
          <a:prstGeom prst="rect">
            <a:avLst/>
          </a:prstGeom>
        </p:spPr>
      </p:pic>
    </p:spTree>
    <p:extLst>
      <p:ext uri="{BB962C8B-B14F-4D97-AF65-F5344CB8AC3E}">
        <p14:creationId xmlns:p14="http://schemas.microsoft.com/office/powerpoint/2010/main" val="2230829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AE59D9-AF24-ED4B-A4A3-D469E1458F85}"/>
              </a:ext>
            </a:extLst>
          </p:cNvPr>
          <p:cNvPicPr>
            <a:picLocks noChangeAspect="1"/>
          </p:cNvPicPr>
          <p:nvPr/>
        </p:nvPicPr>
        <p:blipFill>
          <a:blip r:embed="rId2"/>
          <a:stretch>
            <a:fillRect/>
          </a:stretch>
        </p:blipFill>
        <p:spPr>
          <a:xfrm>
            <a:off x="677732" y="0"/>
            <a:ext cx="10335858" cy="6890572"/>
          </a:xfrm>
          <a:prstGeom prst="rect">
            <a:avLst/>
          </a:prstGeom>
        </p:spPr>
      </p:pic>
    </p:spTree>
    <p:extLst>
      <p:ext uri="{BB962C8B-B14F-4D97-AF65-F5344CB8AC3E}">
        <p14:creationId xmlns:p14="http://schemas.microsoft.com/office/powerpoint/2010/main" val="3074300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ctions_cam_view" descr="actions_cam_view">
            <a:hlinkClick r:id="" action="ppaction://media"/>
            <a:extLst>
              <a:ext uri="{FF2B5EF4-FFF2-40B4-BE49-F238E27FC236}">
                <a16:creationId xmlns:a16="http://schemas.microsoft.com/office/drawing/2014/main" id="{C3D57782-EAFB-954E-9FE5-551DC46EC06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350" y="3175"/>
            <a:ext cx="12192000" cy="6858000"/>
          </a:xfrm>
          <a:prstGeom prst="rect">
            <a:avLst/>
          </a:prstGeom>
        </p:spPr>
      </p:pic>
    </p:spTree>
    <p:extLst>
      <p:ext uri="{BB962C8B-B14F-4D97-AF65-F5344CB8AC3E}">
        <p14:creationId xmlns:p14="http://schemas.microsoft.com/office/powerpoint/2010/main" val="29592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6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D579E-A561-D545-B83F-D21D89E5B1A2}"/>
              </a:ext>
            </a:extLst>
          </p:cNvPr>
          <p:cNvSpPr>
            <a:spLocks noGrp="1"/>
          </p:cNvSpPr>
          <p:nvPr>
            <p:ph idx="1"/>
          </p:nvPr>
        </p:nvSpPr>
        <p:spPr>
          <a:xfrm>
            <a:off x="172123" y="1667435"/>
            <a:ext cx="5109882" cy="3703177"/>
          </a:xfrm>
        </p:spPr>
        <p:txBody>
          <a:bodyPr>
            <a:normAutofit/>
          </a:bodyPr>
          <a:lstStyle/>
          <a:p>
            <a:pPr marL="0" indent="0">
              <a:buNone/>
            </a:pPr>
            <a:r>
              <a:rPr lang="en-CA" sz="2000" b="1" dirty="0"/>
              <a:t>Added with CARLA</a:t>
            </a:r>
          </a:p>
          <a:p>
            <a:pPr marL="0" indent="0">
              <a:buNone/>
            </a:pPr>
            <a:endParaRPr lang="en-CA" sz="2000" dirty="0"/>
          </a:p>
          <a:p>
            <a:r>
              <a:rPr lang="en-CA" sz="2000" dirty="0"/>
              <a:t>Roads/intersection</a:t>
            </a:r>
          </a:p>
          <a:p>
            <a:r>
              <a:rPr lang="en-CA" sz="2000" dirty="0"/>
              <a:t>Smarter pedestrians</a:t>
            </a:r>
          </a:p>
          <a:p>
            <a:r>
              <a:rPr lang="en-CA" sz="2000" dirty="0"/>
              <a:t>Static obstacles</a:t>
            </a:r>
          </a:p>
          <a:p>
            <a:r>
              <a:rPr lang="en-CA" sz="2000" dirty="0"/>
              <a:t>Significantly more textured environment</a:t>
            </a:r>
          </a:p>
        </p:txBody>
      </p:sp>
      <p:pic>
        <p:nvPicPr>
          <p:cNvPr id="4" name="Picture 3">
            <a:extLst>
              <a:ext uri="{FF2B5EF4-FFF2-40B4-BE49-F238E27FC236}">
                <a16:creationId xmlns:a16="http://schemas.microsoft.com/office/drawing/2014/main" id="{E648C334-1E5C-444A-BE17-3890FAEBE3E6}"/>
              </a:ext>
            </a:extLst>
          </p:cNvPr>
          <p:cNvPicPr>
            <a:picLocks noChangeAspect="1"/>
          </p:cNvPicPr>
          <p:nvPr/>
        </p:nvPicPr>
        <p:blipFill>
          <a:blip r:embed="rId2"/>
          <a:stretch>
            <a:fillRect/>
          </a:stretch>
        </p:blipFill>
        <p:spPr>
          <a:xfrm>
            <a:off x="5472579" y="1487387"/>
            <a:ext cx="6547298" cy="3883225"/>
          </a:xfrm>
          <a:prstGeom prst="rect">
            <a:avLst/>
          </a:prstGeom>
        </p:spPr>
      </p:pic>
    </p:spTree>
    <p:extLst>
      <p:ext uri="{BB962C8B-B14F-4D97-AF65-F5344CB8AC3E}">
        <p14:creationId xmlns:p14="http://schemas.microsoft.com/office/powerpoint/2010/main" val="279613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7761-EC70-0042-948E-68489F1D405D}"/>
              </a:ext>
            </a:extLst>
          </p:cNvPr>
          <p:cNvSpPr>
            <a:spLocks noGrp="1"/>
          </p:cNvSpPr>
          <p:nvPr>
            <p:ph type="title"/>
          </p:nvPr>
        </p:nvSpPr>
        <p:spPr/>
        <p:txBody>
          <a:bodyPr/>
          <a:lstStyle/>
          <a:p>
            <a:pPr algn="ctr"/>
            <a:r>
              <a:rPr lang="en-CA" b="1" dirty="0"/>
              <a:t>Difference in approach</a:t>
            </a:r>
          </a:p>
        </p:txBody>
      </p:sp>
      <p:pic>
        <p:nvPicPr>
          <p:cNvPr id="4" name="Picture 3">
            <a:extLst>
              <a:ext uri="{FF2B5EF4-FFF2-40B4-BE49-F238E27FC236}">
                <a16:creationId xmlns:a16="http://schemas.microsoft.com/office/drawing/2014/main" id="{DB908E02-1D6F-754B-93D9-3744065A6B8F}"/>
              </a:ext>
            </a:extLst>
          </p:cNvPr>
          <p:cNvPicPr>
            <a:picLocks noChangeAspect="1"/>
          </p:cNvPicPr>
          <p:nvPr/>
        </p:nvPicPr>
        <p:blipFill>
          <a:blip r:embed="rId2"/>
          <a:stretch>
            <a:fillRect/>
          </a:stretch>
        </p:blipFill>
        <p:spPr>
          <a:xfrm>
            <a:off x="290456" y="2432965"/>
            <a:ext cx="5411096" cy="3843680"/>
          </a:xfrm>
          <a:prstGeom prst="rect">
            <a:avLst/>
          </a:prstGeom>
        </p:spPr>
      </p:pic>
      <p:sp>
        <p:nvSpPr>
          <p:cNvPr id="5" name="TextBox 4">
            <a:extLst>
              <a:ext uri="{FF2B5EF4-FFF2-40B4-BE49-F238E27FC236}">
                <a16:creationId xmlns:a16="http://schemas.microsoft.com/office/drawing/2014/main" id="{C182077C-1357-8B45-B03D-D3A1BEB252DD}"/>
              </a:ext>
            </a:extLst>
          </p:cNvPr>
          <p:cNvSpPr txBox="1"/>
          <p:nvPr/>
        </p:nvSpPr>
        <p:spPr>
          <a:xfrm>
            <a:off x="2248348" y="2063633"/>
            <a:ext cx="892885" cy="369332"/>
          </a:xfrm>
          <a:prstGeom prst="rect">
            <a:avLst/>
          </a:prstGeom>
          <a:noFill/>
        </p:spPr>
        <p:txBody>
          <a:bodyPr wrap="square" rtlCol="0">
            <a:spAutoFit/>
          </a:bodyPr>
          <a:lstStyle/>
          <a:p>
            <a:r>
              <a:rPr lang="en-CA" dirty="0"/>
              <a:t>Before</a:t>
            </a:r>
          </a:p>
        </p:txBody>
      </p:sp>
      <p:sp>
        <p:nvSpPr>
          <p:cNvPr id="6" name="TextBox 5">
            <a:extLst>
              <a:ext uri="{FF2B5EF4-FFF2-40B4-BE49-F238E27FC236}">
                <a16:creationId xmlns:a16="http://schemas.microsoft.com/office/drawing/2014/main" id="{D0F504E3-D3D0-5347-95B0-2CE786A27B2A}"/>
              </a:ext>
            </a:extLst>
          </p:cNvPr>
          <p:cNvSpPr txBox="1"/>
          <p:nvPr/>
        </p:nvSpPr>
        <p:spPr>
          <a:xfrm>
            <a:off x="1592131" y="6276645"/>
            <a:ext cx="2463502" cy="369332"/>
          </a:xfrm>
          <a:prstGeom prst="rect">
            <a:avLst/>
          </a:prstGeom>
          <a:noFill/>
        </p:spPr>
        <p:txBody>
          <a:bodyPr wrap="square" rtlCol="0">
            <a:spAutoFit/>
          </a:bodyPr>
          <a:lstStyle/>
          <a:p>
            <a:r>
              <a:rPr lang="en-CA" dirty="0"/>
              <a:t>N trajectories per image</a:t>
            </a:r>
          </a:p>
        </p:txBody>
      </p:sp>
      <p:sp>
        <p:nvSpPr>
          <p:cNvPr id="7" name="TextBox 6">
            <a:extLst>
              <a:ext uri="{FF2B5EF4-FFF2-40B4-BE49-F238E27FC236}">
                <a16:creationId xmlns:a16="http://schemas.microsoft.com/office/drawing/2014/main" id="{4AF8DD02-CED5-F24A-BCCD-27D3FA211F8E}"/>
              </a:ext>
            </a:extLst>
          </p:cNvPr>
          <p:cNvSpPr txBox="1"/>
          <p:nvPr/>
        </p:nvSpPr>
        <p:spPr>
          <a:xfrm>
            <a:off x="8676043" y="2063633"/>
            <a:ext cx="892885" cy="369332"/>
          </a:xfrm>
          <a:prstGeom prst="rect">
            <a:avLst/>
          </a:prstGeom>
          <a:noFill/>
        </p:spPr>
        <p:txBody>
          <a:bodyPr wrap="square" rtlCol="0">
            <a:spAutoFit/>
          </a:bodyPr>
          <a:lstStyle/>
          <a:p>
            <a:r>
              <a:rPr lang="en-CA" dirty="0"/>
              <a:t>Now</a:t>
            </a:r>
          </a:p>
        </p:txBody>
      </p:sp>
      <p:sp>
        <p:nvSpPr>
          <p:cNvPr id="8" name="TextBox 7">
            <a:extLst>
              <a:ext uri="{FF2B5EF4-FFF2-40B4-BE49-F238E27FC236}">
                <a16:creationId xmlns:a16="http://schemas.microsoft.com/office/drawing/2014/main" id="{E9CCAAFB-D6F5-4244-BB53-E9D81601D36B}"/>
              </a:ext>
            </a:extLst>
          </p:cNvPr>
          <p:cNvSpPr txBox="1"/>
          <p:nvPr/>
        </p:nvSpPr>
        <p:spPr>
          <a:xfrm>
            <a:off x="8019826" y="6276645"/>
            <a:ext cx="2463502" cy="369332"/>
          </a:xfrm>
          <a:prstGeom prst="rect">
            <a:avLst/>
          </a:prstGeom>
          <a:noFill/>
        </p:spPr>
        <p:txBody>
          <a:bodyPr wrap="square" rtlCol="0">
            <a:spAutoFit/>
          </a:bodyPr>
          <a:lstStyle/>
          <a:p>
            <a:r>
              <a:rPr lang="en-CA" dirty="0"/>
              <a:t>1 trajectory per image</a:t>
            </a:r>
          </a:p>
        </p:txBody>
      </p:sp>
      <p:pic>
        <p:nvPicPr>
          <p:cNvPr id="9" name="Picture 8">
            <a:extLst>
              <a:ext uri="{FF2B5EF4-FFF2-40B4-BE49-F238E27FC236}">
                <a16:creationId xmlns:a16="http://schemas.microsoft.com/office/drawing/2014/main" id="{5CD13178-373E-C545-AF33-8AE87073396E}"/>
              </a:ext>
            </a:extLst>
          </p:cNvPr>
          <p:cNvPicPr>
            <a:picLocks noChangeAspect="1"/>
          </p:cNvPicPr>
          <p:nvPr/>
        </p:nvPicPr>
        <p:blipFill>
          <a:blip r:embed="rId3"/>
          <a:stretch>
            <a:fillRect/>
          </a:stretch>
        </p:blipFill>
        <p:spPr>
          <a:xfrm>
            <a:off x="6345221" y="2432965"/>
            <a:ext cx="5411096" cy="3752682"/>
          </a:xfrm>
          <a:prstGeom prst="rect">
            <a:avLst/>
          </a:prstGeom>
        </p:spPr>
      </p:pic>
    </p:spTree>
    <p:extLst>
      <p:ext uri="{BB962C8B-B14F-4D97-AF65-F5344CB8AC3E}">
        <p14:creationId xmlns:p14="http://schemas.microsoft.com/office/powerpoint/2010/main" val="1260654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C436C-5FBC-A24D-B796-7FF26FA5462B}"/>
              </a:ext>
            </a:extLst>
          </p:cNvPr>
          <p:cNvSpPr>
            <a:spLocks noGrp="1"/>
          </p:cNvSpPr>
          <p:nvPr>
            <p:ph type="title"/>
          </p:nvPr>
        </p:nvSpPr>
        <p:spPr/>
        <p:txBody>
          <a:bodyPr/>
          <a:lstStyle/>
          <a:p>
            <a:r>
              <a:rPr lang="en-CA" dirty="0"/>
              <a:t>Metrics</a:t>
            </a:r>
          </a:p>
        </p:txBody>
      </p:sp>
      <p:sp>
        <p:nvSpPr>
          <p:cNvPr id="3" name="Content Placeholder 2">
            <a:extLst>
              <a:ext uri="{FF2B5EF4-FFF2-40B4-BE49-F238E27FC236}">
                <a16:creationId xmlns:a16="http://schemas.microsoft.com/office/drawing/2014/main" id="{0A9ECDFE-D2E4-A746-BB5F-E5A32B1E5989}"/>
              </a:ext>
            </a:extLst>
          </p:cNvPr>
          <p:cNvSpPr>
            <a:spLocks noGrp="1"/>
          </p:cNvSpPr>
          <p:nvPr>
            <p:ph idx="1"/>
          </p:nvPr>
        </p:nvSpPr>
        <p:spPr/>
        <p:txBody>
          <a:bodyPr>
            <a:normAutofit fontScale="92500" lnSpcReduction="10000"/>
          </a:bodyPr>
          <a:lstStyle/>
          <a:p>
            <a:r>
              <a:rPr lang="en-CA" dirty="0"/>
              <a:t># timesteps in pedestrian space</a:t>
            </a:r>
          </a:p>
          <a:p>
            <a:r>
              <a:rPr lang="en-CA" dirty="0"/>
              <a:t>Distance traveled/ travel time</a:t>
            </a:r>
          </a:p>
          <a:p>
            <a:r>
              <a:rPr lang="en-CA" dirty="0"/>
              <a:t>SPL – Success Path Length</a:t>
            </a:r>
          </a:p>
          <a:p>
            <a:pPr lvl="1"/>
            <a:r>
              <a:rPr lang="en-CA" dirty="0"/>
              <a:t>Gives a metric to compare optimality of path while considering success rate, where success rate is a binary definition</a:t>
            </a:r>
          </a:p>
          <a:p>
            <a:pPr marL="0" indent="0">
              <a:buNone/>
            </a:pPr>
            <a:endParaRPr lang="en-CA" dirty="0"/>
          </a:p>
          <a:p>
            <a:pPr marL="0" indent="0">
              <a:buNone/>
            </a:pPr>
            <a:r>
              <a:rPr lang="en-CA" dirty="0"/>
              <a:t>To add</a:t>
            </a:r>
          </a:p>
          <a:p>
            <a:r>
              <a:rPr lang="en-CA" dirty="0"/>
              <a:t>Distance to closest pedestrian(s)</a:t>
            </a:r>
          </a:p>
          <a:p>
            <a:r>
              <a:rPr lang="en-CA" dirty="0"/>
              <a:t>Comparison to pedestrian path</a:t>
            </a:r>
          </a:p>
          <a:p>
            <a:r>
              <a:rPr lang="en-CA" dirty="0"/>
              <a:t>Inference into what the model learned</a:t>
            </a:r>
          </a:p>
        </p:txBody>
      </p:sp>
      <p:pic>
        <p:nvPicPr>
          <p:cNvPr id="4" name="Picture 3">
            <a:extLst>
              <a:ext uri="{FF2B5EF4-FFF2-40B4-BE49-F238E27FC236}">
                <a16:creationId xmlns:a16="http://schemas.microsoft.com/office/drawing/2014/main" id="{D0FDE2B2-B6C6-D642-8B3C-54BD31988D90}"/>
              </a:ext>
            </a:extLst>
          </p:cNvPr>
          <p:cNvPicPr>
            <a:picLocks noChangeAspect="1"/>
          </p:cNvPicPr>
          <p:nvPr/>
        </p:nvPicPr>
        <p:blipFill>
          <a:blip r:embed="rId2"/>
          <a:stretch>
            <a:fillRect/>
          </a:stretch>
        </p:blipFill>
        <p:spPr>
          <a:xfrm>
            <a:off x="8482032" y="3696494"/>
            <a:ext cx="2349500" cy="609600"/>
          </a:xfrm>
          <a:prstGeom prst="rect">
            <a:avLst/>
          </a:prstGeom>
        </p:spPr>
      </p:pic>
    </p:spTree>
    <p:extLst>
      <p:ext uri="{BB962C8B-B14F-4D97-AF65-F5344CB8AC3E}">
        <p14:creationId xmlns:p14="http://schemas.microsoft.com/office/powerpoint/2010/main" val="1563115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41AEE-B174-7242-BC11-6324EC46D86F}"/>
              </a:ext>
            </a:extLst>
          </p:cNvPr>
          <p:cNvSpPr>
            <a:spLocks noGrp="1"/>
          </p:cNvSpPr>
          <p:nvPr>
            <p:ph type="title"/>
          </p:nvPr>
        </p:nvSpPr>
        <p:spPr/>
        <p:txBody>
          <a:bodyPr/>
          <a:lstStyle/>
          <a:p>
            <a:r>
              <a:rPr lang="en-CA" dirty="0"/>
              <a:t>Why Urban Autonomous Navigation?</a:t>
            </a:r>
          </a:p>
        </p:txBody>
      </p:sp>
      <p:pic>
        <p:nvPicPr>
          <p:cNvPr id="6" name="Content Placeholder 5">
            <a:extLst>
              <a:ext uri="{FF2B5EF4-FFF2-40B4-BE49-F238E27FC236}">
                <a16:creationId xmlns:a16="http://schemas.microsoft.com/office/drawing/2014/main" id="{A37B3456-191C-6F05-C0F1-64A63C1F58CB}"/>
              </a:ext>
            </a:extLst>
          </p:cNvPr>
          <p:cNvPicPr>
            <a:picLocks noGrp="1" noChangeAspect="1"/>
          </p:cNvPicPr>
          <p:nvPr>
            <p:ph idx="1"/>
          </p:nvPr>
        </p:nvPicPr>
        <p:blipFill>
          <a:blip r:embed="rId3"/>
          <a:stretch>
            <a:fillRect/>
          </a:stretch>
        </p:blipFill>
        <p:spPr>
          <a:xfrm>
            <a:off x="1218752" y="2468955"/>
            <a:ext cx="3175000" cy="3175000"/>
          </a:xfrm>
        </p:spPr>
      </p:pic>
      <p:pic>
        <p:nvPicPr>
          <p:cNvPr id="8" name="Picture 7">
            <a:extLst>
              <a:ext uri="{FF2B5EF4-FFF2-40B4-BE49-F238E27FC236}">
                <a16:creationId xmlns:a16="http://schemas.microsoft.com/office/drawing/2014/main" id="{E7194BF5-663C-7DED-615D-67CEF4F8C985}"/>
              </a:ext>
            </a:extLst>
          </p:cNvPr>
          <p:cNvPicPr>
            <a:picLocks noChangeAspect="1"/>
          </p:cNvPicPr>
          <p:nvPr/>
        </p:nvPicPr>
        <p:blipFill>
          <a:blip r:embed="rId4"/>
          <a:stretch>
            <a:fillRect/>
          </a:stretch>
        </p:blipFill>
        <p:spPr>
          <a:xfrm>
            <a:off x="5715448" y="2634055"/>
            <a:ext cx="5257800" cy="3009900"/>
          </a:xfrm>
          <a:prstGeom prst="rect">
            <a:avLst/>
          </a:prstGeom>
        </p:spPr>
      </p:pic>
    </p:spTree>
    <p:extLst>
      <p:ext uri="{BB962C8B-B14F-4D97-AF65-F5344CB8AC3E}">
        <p14:creationId xmlns:p14="http://schemas.microsoft.com/office/powerpoint/2010/main" val="259012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A28F8-A410-BA48-BC11-841EE7BBE8F6}"/>
              </a:ext>
            </a:extLst>
          </p:cNvPr>
          <p:cNvSpPr>
            <a:spLocks noGrp="1"/>
          </p:cNvSpPr>
          <p:nvPr>
            <p:ph type="title"/>
          </p:nvPr>
        </p:nvSpPr>
        <p:spPr/>
        <p:txBody>
          <a:bodyPr/>
          <a:lstStyle/>
          <a:p>
            <a:r>
              <a:rPr lang="en-CA" dirty="0"/>
              <a:t>Current objective</a:t>
            </a:r>
          </a:p>
        </p:txBody>
      </p:sp>
      <p:sp>
        <p:nvSpPr>
          <p:cNvPr id="3" name="Content Placeholder 2">
            <a:extLst>
              <a:ext uri="{FF2B5EF4-FFF2-40B4-BE49-F238E27FC236}">
                <a16:creationId xmlns:a16="http://schemas.microsoft.com/office/drawing/2014/main" id="{7F28F29B-AF7F-8C4F-A6A6-1DED34CA7215}"/>
              </a:ext>
            </a:extLst>
          </p:cNvPr>
          <p:cNvSpPr>
            <a:spLocks noGrp="1"/>
          </p:cNvSpPr>
          <p:nvPr>
            <p:ph idx="1"/>
          </p:nvPr>
        </p:nvSpPr>
        <p:spPr/>
        <p:txBody>
          <a:bodyPr/>
          <a:lstStyle/>
          <a:p>
            <a:r>
              <a:rPr lang="en-CA" dirty="0"/>
              <a:t>Record data with longer trajectories </a:t>
            </a:r>
          </a:p>
          <a:p>
            <a:r>
              <a:rPr lang="en-CA" dirty="0"/>
              <a:t>Increase left/right disparity</a:t>
            </a:r>
          </a:p>
          <a:p>
            <a:endParaRPr lang="en-CA" dirty="0"/>
          </a:p>
          <a:p>
            <a:r>
              <a:rPr lang="en-CA" dirty="0"/>
              <a:t>Write my thesis 🙃</a:t>
            </a:r>
          </a:p>
        </p:txBody>
      </p:sp>
    </p:spTree>
    <p:extLst>
      <p:ext uri="{BB962C8B-B14F-4D97-AF65-F5344CB8AC3E}">
        <p14:creationId xmlns:p14="http://schemas.microsoft.com/office/powerpoint/2010/main" val="220114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7C081A19-F8A6-DE29-1428-61036640D7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50" y="143364"/>
            <a:ext cx="5881816" cy="392302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DB3DECB-4CAB-D2D1-86BA-D88777A574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82"/>
          <a:stretch/>
        </p:blipFill>
        <p:spPr bwMode="auto">
          <a:xfrm>
            <a:off x="6190734" y="2842053"/>
            <a:ext cx="5881816" cy="3924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8B5C006-49F6-A7F4-48B2-5D02EED40B9C}"/>
              </a:ext>
            </a:extLst>
          </p:cNvPr>
          <p:cNvSpPr txBox="1"/>
          <p:nvPr/>
        </p:nvSpPr>
        <p:spPr>
          <a:xfrm>
            <a:off x="1409252" y="4066391"/>
            <a:ext cx="2915323" cy="646331"/>
          </a:xfrm>
          <a:prstGeom prst="rect">
            <a:avLst/>
          </a:prstGeom>
          <a:noFill/>
        </p:spPr>
        <p:txBody>
          <a:bodyPr wrap="square" rtlCol="0">
            <a:spAutoFit/>
          </a:bodyPr>
          <a:lstStyle/>
          <a:p>
            <a:r>
              <a:rPr lang="en-CA" dirty="0"/>
              <a:t>Static Obstacles</a:t>
            </a:r>
          </a:p>
          <a:p>
            <a:r>
              <a:rPr lang="en-CA" dirty="0"/>
              <a:t>Physically Bounded</a:t>
            </a:r>
          </a:p>
        </p:txBody>
      </p:sp>
      <p:sp>
        <p:nvSpPr>
          <p:cNvPr id="5" name="TextBox 4">
            <a:extLst>
              <a:ext uri="{FF2B5EF4-FFF2-40B4-BE49-F238E27FC236}">
                <a16:creationId xmlns:a16="http://schemas.microsoft.com/office/drawing/2014/main" id="{377617C1-3284-C8A4-C2B8-313A3355128E}"/>
              </a:ext>
            </a:extLst>
          </p:cNvPr>
          <p:cNvSpPr txBox="1"/>
          <p:nvPr/>
        </p:nvSpPr>
        <p:spPr>
          <a:xfrm>
            <a:off x="8070027" y="1813104"/>
            <a:ext cx="2915323" cy="646331"/>
          </a:xfrm>
          <a:prstGeom prst="rect">
            <a:avLst/>
          </a:prstGeom>
          <a:noFill/>
        </p:spPr>
        <p:txBody>
          <a:bodyPr wrap="square" rtlCol="0">
            <a:spAutoFit/>
          </a:bodyPr>
          <a:lstStyle/>
          <a:p>
            <a:r>
              <a:rPr lang="en-CA" dirty="0"/>
              <a:t>More predictable behaviour </a:t>
            </a:r>
          </a:p>
          <a:p>
            <a:r>
              <a:rPr lang="en-CA" dirty="0"/>
              <a:t>Structured</a:t>
            </a:r>
          </a:p>
        </p:txBody>
      </p:sp>
    </p:spTree>
    <p:extLst>
      <p:ext uri="{BB962C8B-B14F-4D97-AF65-F5344CB8AC3E}">
        <p14:creationId xmlns:p14="http://schemas.microsoft.com/office/powerpoint/2010/main" val="2228277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9E259515-36F7-FF0E-A0CF-914E19F46E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840" y="118335"/>
            <a:ext cx="5714024" cy="38111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Blue-sky thinking: how cities can keep air clean after coronavirus |  Pollution | The Guardian">
            <a:extLst>
              <a:ext uri="{FF2B5EF4-FFF2-40B4-BE49-F238E27FC236}">
                <a16:creationId xmlns:a16="http://schemas.microsoft.com/office/drawing/2014/main" id="{A4AA45ED-174E-C893-92C3-7AC0D3A963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0042"/>
          <a:stretch/>
        </p:blipFill>
        <p:spPr bwMode="auto">
          <a:xfrm>
            <a:off x="5906813" y="2582562"/>
            <a:ext cx="6169347" cy="4114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76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30" name="Picture 6" descr="cigarette collector smart city robot">
            <a:extLst>
              <a:ext uri="{FF2B5EF4-FFF2-40B4-BE49-F238E27FC236}">
                <a16:creationId xmlns:a16="http://schemas.microsoft.com/office/drawing/2014/main" id="{6EF4A0E9-7791-9149-AFE6-B9387D3C53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668" y="588701"/>
            <a:ext cx="4129088" cy="43719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rýdlant launches clean-up operation to remove cigarette butts from city  square | TheMayor.EU">
            <a:extLst>
              <a:ext uri="{FF2B5EF4-FFF2-40B4-BE49-F238E27FC236}">
                <a16:creationId xmlns:a16="http://schemas.microsoft.com/office/drawing/2014/main" id="{4CB47750-B41E-7744-987B-0574AA87F3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9289" y="1572129"/>
            <a:ext cx="6602207" cy="3713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2546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9783B-8059-53E5-6DF0-D726F6E363BB}"/>
              </a:ext>
            </a:extLst>
          </p:cNvPr>
          <p:cNvSpPr>
            <a:spLocks noGrp="1"/>
          </p:cNvSpPr>
          <p:nvPr>
            <p:ph type="title"/>
          </p:nvPr>
        </p:nvSpPr>
        <p:spPr/>
        <p:txBody>
          <a:bodyPr/>
          <a:lstStyle/>
          <a:p>
            <a:pPr algn="ctr"/>
            <a:r>
              <a:rPr lang="en-CA" dirty="0"/>
              <a:t>Goal</a:t>
            </a:r>
          </a:p>
        </p:txBody>
      </p:sp>
      <p:pic>
        <p:nvPicPr>
          <p:cNvPr id="5" name="Picture 4">
            <a:extLst>
              <a:ext uri="{FF2B5EF4-FFF2-40B4-BE49-F238E27FC236}">
                <a16:creationId xmlns:a16="http://schemas.microsoft.com/office/drawing/2014/main" id="{EE659F9F-A051-B680-73E4-ACCB65874BD3}"/>
              </a:ext>
            </a:extLst>
          </p:cNvPr>
          <p:cNvPicPr>
            <a:picLocks noChangeAspect="1"/>
          </p:cNvPicPr>
          <p:nvPr/>
        </p:nvPicPr>
        <p:blipFill>
          <a:blip r:embed="rId2"/>
          <a:stretch>
            <a:fillRect/>
          </a:stretch>
        </p:blipFill>
        <p:spPr>
          <a:xfrm>
            <a:off x="1828799" y="1420730"/>
            <a:ext cx="8534402" cy="4792396"/>
          </a:xfrm>
          <a:prstGeom prst="rect">
            <a:avLst/>
          </a:prstGeom>
        </p:spPr>
      </p:pic>
    </p:spTree>
    <p:extLst>
      <p:ext uri="{BB962C8B-B14F-4D97-AF65-F5344CB8AC3E}">
        <p14:creationId xmlns:p14="http://schemas.microsoft.com/office/powerpoint/2010/main" val="2748498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D480E-3592-11D8-90DF-BAE0F7CBD8B2}"/>
              </a:ext>
            </a:extLst>
          </p:cNvPr>
          <p:cNvSpPr>
            <a:spLocks noGrp="1"/>
          </p:cNvSpPr>
          <p:nvPr>
            <p:ph type="title"/>
          </p:nvPr>
        </p:nvSpPr>
        <p:spPr/>
        <p:txBody>
          <a:bodyPr/>
          <a:lstStyle/>
          <a:p>
            <a:pPr algn="ctr"/>
            <a:r>
              <a:rPr lang="en-CA" dirty="0"/>
              <a:t>Goal</a:t>
            </a:r>
          </a:p>
        </p:txBody>
      </p:sp>
      <p:pic>
        <p:nvPicPr>
          <p:cNvPr id="4" name="Content Placeholder 3">
            <a:extLst>
              <a:ext uri="{FF2B5EF4-FFF2-40B4-BE49-F238E27FC236}">
                <a16:creationId xmlns:a16="http://schemas.microsoft.com/office/drawing/2014/main" id="{F8A127F2-9C58-5AA9-DEEB-31243C2D1BB4}"/>
              </a:ext>
            </a:extLst>
          </p:cNvPr>
          <p:cNvPicPr>
            <a:picLocks noGrp="1" noChangeAspect="1"/>
          </p:cNvPicPr>
          <p:nvPr>
            <p:ph idx="1"/>
          </p:nvPr>
        </p:nvPicPr>
        <p:blipFill>
          <a:blip r:embed="rId2"/>
          <a:stretch>
            <a:fillRect/>
          </a:stretch>
        </p:blipFill>
        <p:spPr>
          <a:xfrm>
            <a:off x="1537377" y="1408257"/>
            <a:ext cx="9117246" cy="5084618"/>
          </a:xfrm>
          <a:prstGeom prst="rect">
            <a:avLst/>
          </a:prstGeom>
        </p:spPr>
      </p:pic>
    </p:spTree>
    <p:extLst>
      <p:ext uri="{BB962C8B-B14F-4D97-AF65-F5344CB8AC3E}">
        <p14:creationId xmlns:p14="http://schemas.microsoft.com/office/powerpoint/2010/main" val="1017888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CEA4D92-719D-3943-8D7A-BA9919A9801C}"/>
              </a:ext>
            </a:extLst>
          </p:cNvPr>
          <p:cNvSpPr txBox="1"/>
          <p:nvPr/>
        </p:nvSpPr>
        <p:spPr>
          <a:xfrm>
            <a:off x="0" y="6386325"/>
            <a:ext cx="9498313" cy="430887"/>
          </a:xfrm>
          <a:prstGeom prst="rect">
            <a:avLst/>
          </a:prstGeom>
          <a:noFill/>
        </p:spPr>
        <p:txBody>
          <a:bodyPr wrap="square" rtlCol="0">
            <a:spAutoFit/>
          </a:bodyPr>
          <a:lstStyle/>
          <a:p>
            <a:r>
              <a:rPr lang="en-CA" sz="1100" dirty="0"/>
              <a:t>BADGR: An Autonomous Self-Supervised Learning-Based Navigation System,</a:t>
            </a:r>
            <a:r>
              <a:rPr lang="en-CA" sz="1100" b="1" dirty="0"/>
              <a:t> </a:t>
            </a:r>
            <a:r>
              <a:rPr lang="en-CA" sz="1100" dirty="0"/>
              <a:t>Gregory Kahn, Pieter Abbeel, Sergey Levine, https://arxiv.org/abs/2002.05700</a:t>
            </a:r>
          </a:p>
          <a:p>
            <a:r>
              <a:rPr lang="en-CA" sz="1100" dirty="0"/>
              <a:t>LaND: Learning to Navigate from Disengagements,</a:t>
            </a:r>
            <a:r>
              <a:rPr lang="en-CA" sz="1100" b="1" dirty="0"/>
              <a:t> </a:t>
            </a:r>
            <a:r>
              <a:rPr lang="en-CA" sz="1100" dirty="0"/>
              <a:t>Gregory Kahn, Pieter Abbeel, Sergey Levine, https://arxiv.org/abs/2010.04689</a:t>
            </a:r>
          </a:p>
        </p:txBody>
      </p:sp>
      <p:pic>
        <p:nvPicPr>
          <p:cNvPr id="4" name="Picture 3">
            <a:extLst>
              <a:ext uri="{FF2B5EF4-FFF2-40B4-BE49-F238E27FC236}">
                <a16:creationId xmlns:a16="http://schemas.microsoft.com/office/drawing/2014/main" id="{FC065E09-23EA-D0DF-2792-F2F511832C8D}"/>
              </a:ext>
            </a:extLst>
          </p:cNvPr>
          <p:cNvPicPr>
            <a:picLocks noChangeAspect="1"/>
          </p:cNvPicPr>
          <p:nvPr/>
        </p:nvPicPr>
        <p:blipFill>
          <a:blip r:embed="rId2"/>
          <a:stretch>
            <a:fillRect/>
          </a:stretch>
        </p:blipFill>
        <p:spPr>
          <a:xfrm>
            <a:off x="6086578" y="3687005"/>
            <a:ext cx="5676900" cy="1905000"/>
          </a:xfrm>
          <a:prstGeom prst="rect">
            <a:avLst/>
          </a:prstGeom>
        </p:spPr>
      </p:pic>
      <p:pic>
        <p:nvPicPr>
          <p:cNvPr id="5" name="Picture 4">
            <a:extLst>
              <a:ext uri="{FF2B5EF4-FFF2-40B4-BE49-F238E27FC236}">
                <a16:creationId xmlns:a16="http://schemas.microsoft.com/office/drawing/2014/main" id="{4F32FFC1-2550-249D-C2A2-F5E11B54BC65}"/>
              </a:ext>
            </a:extLst>
          </p:cNvPr>
          <p:cNvPicPr>
            <a:picLocks noChangeAspect="1"/>
          </p:cNvPicPr>
          <p:nvPr/>
        </p:nvPicPr>
        <p:blipFill>
          <a:blip r:embed="rId3"/>
          <a:stretch>
            <a:fillRect/>
          </a:stretch>
        </p:blipFill>
        <p:spPr>
          <a:xfrm>
            <a:off x="5660770" y="1265995"/>
            <a:ext cx="6528516" cy="2001600"/>
          </a:xfrm>
          <a:prstGeom prst="rect">
            <a:avLst/>
          </a:prstGeom>
        </p:spPr>
      </p:pic>
      <p:pic>
        <p:nvPicPr>
          <p:cNvPr id="6" name="Picture 5">
            <a:extLst>
              <a:ext uri="{FF2B5EF4-FFF2-40B4-BE49-F238E27FC236}">
                <a16:creationId xmlns:a16="http://schemas.microsoft.com/office/drawing/2014/main" id="{76675954-36E2-5246-7D48-12F7CAF1C103}"/>
              </a:ext>
            </a:extLst>
          </p:cNvPr>
          <p:cNvPicPr>
            <a:picLocks noChangeAspect="1"/>
          </p:cNvPicPr>
          <p:nvPr/>
        </p:nvPicPr>
        <p:blipFill>
          <a:blip r:embed="rId4"/>
          <a:stretch>
            <a:fillRect/>
          </a:stretch>
        </p:blipFill>
        <p:spPr>
          <a:xfrm>
            <a:off x="333381" y="1108301"/>
            <a:ext cx="5327389" cy="2154373"/>
          </a:xfrm>
          <a:prstGeom prst="rect">
            <a:avLst/>
          </a:prstGeom>
        </p:spPr>
      </p:pic>
      <p:pic>
        <p:nvPicPr>
          <p:cNvPr id="17" name="Picture 16">
            <a:extLst>
              <a:ext uri="{FF2B5EF4-FFF2-40B4-BE49-F238E27FC236}">
                <a16:creationId xmlns:a16="http://schemas.microsoft.com/office/drawing/2014/main" id="{55458853-7333-8084-5628-55DF010F354C}"/>
              </a:ext>
            </a:extLst>
          </p:cNvPr>
          <p:cNvPicPr>
            <a:picLocks noChangeAspect="1"/>
          </p:cNvPicPr>
          <p:nvPr/>
        </p:nvPicPr>
        <p:blipFill>
          <a:blip r:embed="rId5"/>
          <a:stretch>
            <a:fillRect/>
          </a:stretch>
        </p:blipFill>
        <p:spPr>
          <a:xfrm>
            <a:off x="333381" y="3429000"/>
            <a:ext cx="5312466" cy="2639059"/>
          </a:xfrm>
          <a:prstGeom prst="rect">
            <a:avLst/>
          </a:prstGeom>
        </p:spPr>
      </p:pic>
    </p:spTree>
    <p:extLst>
      <p:ext uri="{BB962C8B-B14F-4D97-AF65-F5344CB8AC3E}">
        <p14:creationId xmlns:p14="http://schemas.microsoft.com/office/powerpoint/2010/main" val="3458058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7AA84-1300-8F4C-A67C-A24B67AC38AC}"/>
              </a:ext>
            </a:extLst>
          </p:cNvPr>
          <p:cNvSpPr>
            <a:spLocks noGrp="1"/>
          </p:cNvSpPr>
          <p:nvPr>
            <p:ph type="title"/>
          </p:nvPr>
        </p:nvSpPr>
        <p:spPr/>
        <p:txBody>
          <a:bodyPr/>
          <a:lstStyle/>
          <a:p>
            <a:r>
              <a:rPr lang="en-CA" dirty="0"/>
              <a:t>Goal</a:t>
            </a:r>
          </a:p>
        </p:txBody>
      </p:sp>
      <p:sp>
        <p:nvSpPr>
          <p:cNvPr id="3" name="Content Placeholder 2">
            <a:extLst>
              <a:ext uri="{FF2B5EF4-FFF2-40B4-BE49-F238E27FC236}">
                <a16:creationId xmlns:a16="http://schemas.microsoft.com/office/drawing/2014/main" id="{343E10EE-3687-5E44-B0AB-047BA66362B6}"/>
              </a:ext>
            </a:extLst>
          </p:cNvPr>
          <p:cNvSpPr>
            <a:spLocks noGrp="1"/>
          </p:cNvSpPr>
          <p:nvPr>
            <p:ph idx="1"/>
          </p:nvPr>
        </p:nvSpPr>
        <p:spPr>
          <a:xfrm>
            <a:off x="838200" y="1423988"/>
            <a:ext cx="10515600" cy="1731963"/>
          </a:xfrm>
        </p:spPr>
        <p:txBody>
          <a:bodyPr>
            <a:normAutofit fontScale="92500" lnSpcReduction="10000"/>
          </a:bodyPr>
          <a:lstStyle/>
          <a:p>
            <a:r>
              <a:rPr lang="en-CA" dirty="0"/>
              <a:t>Navigate successfully from one location to another, while avoiding collisions, roads and pedestrians</a:t>
            </a:r>
          </a:p>
          <a:p>
            <a:r>
              <a:rPr lang="en-CA" dirty="0"/>
              <a:t>Create a learned approach – autonomously evaluate the environment</a:t>
            </a:r>
          </a:p>
          <a:p>
            <a:r>
              <a:rPr lang="en-CA" dirty="0"/>
              <a:t>Optimizing pedestrian avoidance, with personal space definition</a:t>
            </a:r>
          </a:p>
        </p:txBody>
      </p:sp>
      <p:sp>
        <p:nvSpPr>
          <p:cNvPr id="4" name="Title 1">
            <a:extLst>
              <a:ext uri="{FF2B5EF4-FFF2-40B4-BE49-F238E27FC236}">
                <a16:creationId xmlns:a16="http://schemas.microsoft.com/office/drawing/2014/main" id="{7213D57D-DC6F-9048-9237-513F02E67374}"/>
              </a:ext>
            </a:extLst>
          </p:cNvPr>
          <p:cNvSpPr txBox="1">
            <a:spLocks/>
          </p:cNvSpPr>
          <p:nvPr/>
        </p:nvSpPr>
        <p:spPr>
          <a:xfrm>
            <a:off x="838200" y="34290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dirty="0"/>
              <a:t>Methods</a:t>
            </a:r>
          </a:p>
        </p:txBody>
      </p:sp>
      <p:sp>
        <p:nvSpPr>
          <p:cNvPr id="5" name="Content Placeholder 2">
            <a:extLst>
              <a:ext uri="{FF2B5EF4-FFF2-40B4-BE49-F238E27FC236}">
                <a16:creationId xmlns:a16="http://schemas.microsoft.com/office/drawing/2014/main" id="{C6AC33E4-4443-7C40-BAE6-ABB79E0D1738}"/>
              </a:ext>
            </a:extLst>
          </p:cNvPr>
          <p:cNvSpPr txBox="1">
            <a:spLocks/>
          </p:cNvSpPr>
          <p:nvPr/>
        </p:nvSpPr>
        <p:spPr>
          <a:xfrm>
            <a:off x="838200" y="4614864"/>
            <a:ext cx="10515600" cy="18780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2600" dirty="0"/>
              <a:t>Vision-based deep learning control system</a:t>
            </a:r>
          </a:p>
          <a:p>
            <a:r>
              <a:rPr lang="en-CA" sz="2600" dirty="0"/>
              <a:t>Uses statistical action planner</a:t>
            </a:r>
          </a:p>
          <a:p>
            <a:r>
              <a:rPr lang="en-CA" sz="2600" dirty="0"/>
              <a:t>Distance to goal, Energy cost and estimated event to inform optimal actions</a:t>
            </a:r>
          </a:p>
        </p:txBody>
      </p:sp>
    </p:spTree>
    <p:extLst>
      <p:ext uri="{BB962C8B-B14F-4D97-AF65-F5344CB8AC3E}">
        <p14:creationId xmlns:p14="http://schemas.microsoft.com/office/powerpoint/2010/main" val="15519499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2306</TotalTime>
  <Words>471</Words>
  <Application>Microsoft Macintosh PowerPoint</Application>
  <PresentationFormat>Widescreen</PresentationFormat>
  <Paragraphs>60</Paragraphs>
  <Slides>20</Slides>
  <Notes>5</Notes>
  <HiddenSlides>2</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Office Theme</vt:lpstr>
      <vt:lpstr>Autonomous Urban Environment Navigation Using Reinforcement Learning</vt:lpstr>
      <vt:lpstr>Why Urban Autonomous Navigation?</vt:lpstr>
      <vt:lpstr>PowerPoint Presentation</vt:lpstr>
      <vt:lpstr>PowerPoint Presentation</vt:lpstr>
      <vt:lpstr>PowerPoint Presentation</vt:lpstr>
      <vt:lpstr>Goal</vt:lpstr>
      <vt:lpstr>Goal</vt:lpstr>
      <vt:lpstr>PowerPoint Presentation</vt:lpstr>
      <vt:lpstr>Goal</vt:lpstr>
      <vt:lpstr>HERDR</vt:lpstr>
      <vt:lpstr>Action Planner</vt:lpstr>
      <vt:lpstr>Model</vt:lpstr>
      <vt:lpstr>PowerPoint Presentation</vt:lpstr>
      <vt:lpstr>PowerPoint Presentation</vt:lpstr>
      <vt:lpstr>PowerPoint Presentation</vt:lpstr>
      <vt:lpstr>PowerPoint Presentation</vt:lpstr>
      <vt:lpstr>PowerPoint Presentation</vt:lpstr>
      <vt:lpstr>Difference in approach</vt:lpstr>
      <vt:lpstr>Metrics</vt:lpstr>
      <vt:lpstr>Current objective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Autonomous Navigation Update - HERDR</dc:title>
  <dc:creator>Nathan Durocher</dc:creator>
  <cp:lastModifiedBy>Nathan Durocher</cp:lastModifiedBy>
  <cp:revision>22</cp:revision>
  <dcterms:created xsi:type="dcterms:W3CDTF">2022-04-07T10:56:12Z</dcterms:created>
  <dcterms:modified xsi:type="dcterms:W3CDTF">2022-06-08T12:13:46Z</dcterms:modified>
</cp:coreProperties>
</file>